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17" r:id="rId2"/>
    <p:sldId id="441" r:id="rId3"/>
    <p:sldId id="442" r:id="rId4"/>
    <p:sldId id="443" r:id="rId5"/>
    <p:sldId id="444" r:id="rId6"/>
    <p:sldId id="447" r:id="rId7"/>
    <p:sldId id="450" r:id="rId8"/>
    <p:sldId id="445" r:id="rId9"/>
    <p:sldId id="446" r:id="rId10"/>
    <p:sldId id="452" r:id="rId11"/>
    <p:sldId id="448" r:id="rId12"/>
    <p:sldId id="451" r:id="rId13"/>
    <p:sldId id="419" r:id="rId14"/>
    <p:sldId id="438" r:id="rId15"/>
    <p:sldId id="449" r:id="rId16"/>
  </p:sldIdLst>
  <p:sldSz cx="9144000" cy="6858000" type="screen4x3"/>
  <p:notesSz cx="6669088" cy="97536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 Hawryluk" initials="RH" lastIdx="27" clrIdx="0"/>
  <p:cmAuthor id="1" name="Rich Hawryluk" initials="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2" autoAdjust="0"/>
    <p:restoredTop sz="94660"/>
  </p:normalViewPr>
  <p:slideViewPr>
    <p:cSldViewPr>
      <p:cViewPr>
        <p:scale>
          <a:sx n="100" d="100"/>
          <a:sy n="100" d="100"/>
        </p:scale>
        <p:origin x="-29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73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873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6238"/>
            <a:ext cx="2889250" cy="4873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266238"/>
            <a:ext cx="2889250" cy="4873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8B63B0-56B3-7F42-B354-37B4FBE4FC59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15956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73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873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3183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32325"/>
            <a:ext cx="4891088" cy="43894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noProof="0" smtClean="0"/>
              <a:t>Click to edit Master text styles</a:t>
            </a:r>
          </a:p>
          <a:p>
            <a:pPr lvl="1"/>
            <a:r>
              <a:rPr lang="en-GB" altLang="ja-JP" noProof="0" smtClean="0"/>
              <a:t>Second level</a:t>
            </a:r>
          </a:p>
          <a:p>
            <a:pPr lvl="2"/>
            <a:r>
              <a:rPr lang="en-GB" altLang="ja-JP" noProof="0" smtClean="0"/>
              <a:t>Third level</a:t>
            </a:r>
          </a:p>
          <a:p>
            <a:pPr lvl="3"/>
            <a:r>
              <a:rPr lang="en-GB" altLang="ja-JP" noProof="0" smtClean="0"/>
              <a:t>Fourth level</a:t>
            </a:r>
          </a:p>
          <a:p>
            <a:pPr lvl="4"/>
            <a:r>
              <a:rPr lang="en-GB" altLang="ja-JP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6238"/>
            <a:ext cx="2889250" cy="4873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266238"/>
            <a:ext cx="2889250" cy="4873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040D6B-2721-D140-9151-EEFE3A206F63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720187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29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29" charset="0"/>
        <a:ea typeface="ＭＳ Ｐゴシック" pitchFamily="-2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29" charset="0"/>
        <a:ea typeface="ＭＳ Ｐゴシック" pitchFamily="-2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29" charset="0"/>
        <a:ea typeface="ＭＳ Ｐゴシック" pitchFamily="-2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29" charset="0"/>
        <a:ea typeface="ＭＳ Ｐゴシック" pitchFamily="-29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D7B2C-069A-4A4A-8E6F-E0AFA49292BD}" type="slidenum">
              <a:rPr lang="en-US"/>
              <a:pPr/>
              <a:t>13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0163" y="487363"/>
            <a:ext cx="6608762" cy="4957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0505" y="5608320"/>
            <a:ext cx="5928078" cy="284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15837-97D3-0941-AA4D-B4DEACDDD57C}" type="slidenum">
              <a:rPr lang="en-US"/>
              <a:pPr/>
              <a:t>14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5" descr="PowerPoint_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90800" y="6477000"/>
            <a:ext cx="571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kumimoji="0" lang="en-GB" altLang="ja-JP" sz="1200" smtClean="0">
              <a:solidFill>
                <a:schemeClr val="accent2"/>
              </a:solidFill>
              <a:latin typeface="Garamond" pitchFamily="18" charset="0"/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58200" y="6477000"/>
            <a:ext cx="585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800" smtClean="0">
                <a:latin typeface="Garamond" charset="0"/>
              </a:rPr>
              <a:t>Page </a:t>
            </a:r>
            <a:fld id="{DB9AB1CC-19C3-A349-A926-A10224BC1494}" type="slidenum">
              <a:rPr lang="en-GB" altLang="ja-JP" sz="800" smtClean="0">
                <a:latin typeface="Garamond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ja-JP" sz="800" smtClean="0">
              <a:latin typeface="Garamond" charset="0"/>
            </a:endParaRPr>
          </a:p>
        </p:txBody>
      </p:sp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01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578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200025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73088" y="609600"/>
            <a:ext cx="584835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474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3088" y="609600"/>
            <a:ext cx="8001000" cy="914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573088" y="1752600"/>
            <a:ext cx="8001000" cy="43434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32506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3088" y="609600"/>
            <a:ext cx="8001000" cy="914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15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933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61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5086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359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337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025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63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813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2504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6096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dirty="0"/>
              <a:t>Click to edit Master text styles</a:t>
            </a:r>
          </a:p>
          <a:p>
            <a:pPr lvl="1"/>
            <a:r>
              <a:rPr lang="en-GB" altLang="ja-JP" dirty="0"/>
              <a:t>Second level</a:t>
            </a:r>
          </a:p>
          <a:p>
            <a:pPr lvl="2"/>
            <a:r>
              <a:rPr lang="en-GB" altLang="ja-JP" dirty="0"/>
              <a:t>Third level</a:t>
            </a:r>
          </a:p>
          <a:p>
            <a:pPr lvl="3"/>
            <a:r>
              <a:rPr lang="en-GB" altLang="ja-JP" dirty="0"/>
              <a:t>Fourth level</a:t>
            </a:r>
          </a:p>
          <a:p>
            <a:pPr lvl="4"/>
            <a:r>
              <a:rPr lang="en-GB" altLang="ja-JP" dirty="0"/>
              <a:t>Fifth level</a:t>
            </a: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6477000"/>
            <a:ext cx="585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ja-JP" sz="1000" smtClean="0">
                <a:solidFill>
                  <a:schemeClr val="accent2"/>
                </a:solidFill>
                <a:latin typeface="Garamond" charset="0"/>
              </a:rPr>
              <a:t>Page </a:t>
            </a:r>
            <a:fld id="{6447BBD9-B140-054C-A9A2-B940EDBDAEB5}" type="slidenum">
              <a:rPr lang="en-GB" altLang="ja-JP" sz="1000" smtClean="0">
                <a:solidFill>
                  <a:schemeClr val="accent2"/>
                </a:solidFill>
                <a:latin typeface="Garamond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GB" altLang="ja-JP" sz="1000" smtClean="0">
              <a:solidFill>
                <a:schemeClr val="accent2"/>
              </a:solidFill>
              <a:latin typeface="Garamond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6257" y="4797153"/>
            <a:ext cx="307777" cy="1512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© 2012,</a:t>
            </a:r>
            <a:r>
              <a:rPr lang="en-US" sz="8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ITER Organization</a:t>
            </a:r>
            <a:endParaRPr lang="en-GB" sz="80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29" charset="0"/>
        </a:defRPr>
      </a:lvl9pPr>
    </p:titleStyle>
    <p:bodyStyle>
      <a:lvl1pPr marL="287338" indent="-287338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chemeClr val="accent6"/>
          </a:solidFill>
          <a:latin typeface="+mn-lt"/>
          <a:ea typeface="ＭＳ Ｐゴシック" charset="-128"/>
          <a:cs typeface="ＭＳ Ｐゴシック" charset="-128"/>
        </a:defRPr>
      </a:lvl1pPr>
      <a:lvl2pPr marL="757238" indent="-27940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ＭＳ Ｐゴシック" pitchFamily="-29" charset="-128"/>
        </a:defRPr>
      </a:lvl2pPr>
      <a:lvl3pPr marL="1136650" indent="-188913" algn="l" defTabSz="795338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ＭＳ Ｐゴシック" pitchFamily="-29" charset="-128"/>
        </a:defRPr>
      </a:lvl3pPr>
      <a:lvl4pPr marL="1511300" indent="-184150" algn="l" defTabSz="795338" rtl="0" eaLnBrk="0" fontAlgn="base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ＭＳ Ｐゴシック" pitchFamily="-29" charset="-128"/>
        </a:defRPr>
      </a:lvl4pPr>
      <a:lvl5pPr marL="1885950" indent="-184150" algn="l" defTabSz="795338" rtl="0" eaLnBrk="0" fontAlgn="base" hangingPunct="0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lt"/>
          <a:ea typeface="ＭＳ Ｐゴシック" pitchFamily="-29" charset="-128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29" charset="-128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29" charset="-128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29" charset="-128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29" charset="-128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Preparing for TFTR D-T Experiments </a:t>
            </a:r>
            <a:r>
              <a:rPr lang="en-US" altLang="ja-JP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R.J. Hawryluk</a:t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May 23, 2014</a:t>
            </a:r>
            <a:br>
              <a:rPr lang="en-US" altLang="ja-JP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581"/>
            <a:ext cx="8001000" cy="914400"/>
          </a:xfrm>
        </p:spPr>
        <p:txBody>
          <a:bodyPr/>
          <a:lstStyle/>
          <a:p>
            <a:r>
              <a:rPr lang="en-US" dirty="0" smtClean="0"/>
              <a:t>Main Items in the D-T Prep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0" y="908720"/>
            <a:ext cx="5780360" cy="4343400"/>
          </a:xfrm>
        </p:spPr>
        <p:txBody>
          <a:bodyPr/>
          <a:lstStyle/>
          <a:p>
            <a:r>
              <a:rPr lang="en-US" sz="1800" dirty="0" smtClean="0"/>
              <a:t>Commissioning of the tritium systems</a:t>
            </a:r>
          </a:p>
          <a:p>
            <a:pPr lvl="1"/>
            <a:r>
              <a:rPr lang="en-US" dirty="0" smtClean="0"/>
              <a:t>Operator training and certification</a:t>
            </a:r>
          </a:p>
          <a:p>
            <a:r>
              <a:rPr lang="en-US" sz="1800" dirty="0" smtClean="0"/>
              <a:t>Modifications of vacuum and gas handling systems</a:t>
            </a:r>
          </a:p>
          <a:p>
            <a:r>
              <a:rPr lang="en-US" sz="1800" dirty="0" smtClean="0"/>
              <a:t>HVAC modifications to enable negative pressure</a:t>
            </a:r>
          </a:p>
          <a:p>
            <a:pPr lvl="1"/>
            <a:r>
              <a:rPr lang="en-US" dirty="0" smtClean="0"/>
              <a:t>Penetration filling for fire and negative pressure qualification</a:t>
            </a:r>
          </a:p>
          <a:p>
            <a:r>
              <a:rPr lang="en-US" sz="1800" dirty="0" smtClean="0"/>
              <a:t>Seismic qualification</a:t>
            </a:r>
          </a:p>
          <a:p>
            <a:r>
              <a:rPr lang="en-US" sz="1800" dirty="0" smtClean="0"/>
              <a:t>Tritium and radiation monitoring</a:t>
            </a:r>
          </a:p>
          <a:p>
            <a:r>
              <a:rPr lang="en-US" sz="1800" dirty="0" err="1" smtClean="0"/>
              <a:t>Flourinert</a:t>
            </a:r>
            <a:r>
              <a:rPr lang="en-US" sz="1800" dirty="0" smtClean="0"/>
              <a:t> system</a:t>
            </a:r>
          </a:p>
          <a:p>
            <a:r>
              <a:rPr lang="en-US" sz="1800" dirty="0" smtClean="0"/>
              <a:t>Modification and upgrade of diagnostics</a:t>
            </a:r>
          </a:p>
          <a:p>
            <a:pPr lvl="1"/>
            <a:r>
              <a:rPr lang="en-US" dirty="0" smtClean="0"/>
              <a:t>Increased shielding</a:t>
            </a:r>
          </a:p>
          <a:p>
            <a:pPr lvl="1"/>
            <a:r>
              <a:rPr lang="en-US" dirty="0" smtClean="0"/>
              <a:t>Modifications to vacuum systems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Alpha-particle physics diagnostics</a:t>
            </a:r>
          </a:p>
          <a:p>
            <a:r>
              <a:rPr lang="en-US" sz="1800" dirty="0" smtClean="0"/>
              <a:t>Beam system modification for tritium</a:t>
            </a:r>
            <a:endParaRPr lang="en-US" sz="1800" dirty="0"/>
          </a:p>
          <a:p>
            <a:r>
              <a:rPr lang="en-US" sz="1800" dirty="0" smtClean="0"/>
              <a:t>In 2014 dollars ~$95M project, &gt;80% done in 2 years</a:t>
            </a:r>
          </a:p>
          <a:p>
            <a:pPr lvl="1"/>
            <a:r>
              <a:rPr lang="en-US" dirty="0" smtClean="0"/>
              <a:t>While operating TFTR!</a:t>
            </a:r>
            <a:endParaRPr lang="en-US" dirty="0"/>
          </a:p>
        </p:txBody>
      </p:sp>
      <p:pic>
        <p:nvPicPr>
          <p:cNvPr id="4" name="Picture 3" descr="88E1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66" y="836712"/>
            <a:ext cx="3295561" cy="40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3088" y="1124744"/>
            <a:ext cx="8319392" cy="4971256"/>
          </a:xfrm>
        </p:spPr>
        <p:txBody>
          <a:bodyPr/>
          <a:lstStyle/>
          <a:p>
            <a:r>
              <a:rPr lang="en-US" dirty="0" smtClean="0"/>
              <a:t>Can we do the D-T program without breaking vacuum or a major machine failure?</a:t>
            </a:r>
          </a:p>
          <a:p>
            <a:pPr lvl="1"/>
            <a:r>
              <a:rPr lang="en-US" dirty="0" smtClean="0"/>
              <a:t>The plan was to operate in D-T for less than a year and then build TPX</a:t>
            </a:r>
          </a:p>
          <a:p>
            <a:pPr lvl="1"/>
            <a:r>
              <a:rPr lang="en-US" dirty="0" smtClean="0"/>
              <a:t>Did not have remote maintenance other than long handled tools.</a:t>
            </a:r>
            <a:endParaRPr lang="en-US" dirty="0"/>
          </a:p>
          <a:p>
            <a:r>
              <a:rPr lang="en-US" dirty="0" smtClean="0"/>
              <a:t>Operated for three years without breaking vacuum.</a:t>
            </a:r>
          </a:p>
          <a:p>
            <a:pPr lvl="1"/>
            <a:r>
              <a:rPr lang="en-US" dirty="0" smtClean="0"/>
              <a:t>Surmounted unexpected problems such as repairing a vacuum leak due to energetic particles drilling holes in the vacuum vessel.</a:t>
            </a:r>
          </a:p>
          <a:p>
            <a:pPr lvl="1"/>
            <a:r>
              <a:rPr lang="en-US" dirty="0" smtClean="0"/>
              <a:t>Minimized personnel exposure and made the repair hands-on</a:t>
            </a:r>
          </a:p>
          <a:p>
            <a:pPr lvl="1"/>
            <a:r>
              <a:rPr lang="en-US" dirty="0" smtClean="0"/>
              <a:t>Removal of the igloo enabled maintenance of the vacuum vessel</a:t>
            </a:r>
          </a:p>
          <a:p>
            <a:r>
              <a:rPr lang="en-US" dirty="0" smtClean="0"/>
              <a:t>Extended operation resulted in qualifying the neutral beam source repair facility for tritium</a:t>
            </a:r>
            <a:endParaRPr lang="en-US" dirty="0"/>
          </a:p>
          <a:p>
            <a:r>
              <a:rPr lang="en-US" dirty="0" err="1" smtClean="0"/>
              <a:t>Flourinert</a:t>
            </a:r>
            <a:r>
              <a:rPr lang="en-US" dirty="0" smtClean="0"/>
              <a:t> system enabled us to live with the leaks in the TF coils.</a:t>
            </a:r>
          </a:p>
          <a:p>
            <a:r>
              <a:rPr lang="en-US" dirty="0" smtClean="0"/>
              <a:t>In 1996, vented the machine and installed diagnostics and a new IBW antennae.</a:t>
            </a:r>
          </a:p>
          <a:p>
            <a:pPr lvl="1"/>
            <a:r>
              <a:rPr lang="en-US" dirty="0" smtClean="0"/>
              <a:t>Demonstrated that we can operate and maintain a DT facility!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217256"/>
            <a:ext cx="9144000" cy="763472"/>
          </a:xfrm>
        </p:spPr>
        <p:txBody>
          <a:bodyPr/>
          <a:lstStyle/>
          <a:p>
            <a:r>
              <a:rPr lang="en-US" dirty="0"/>
              <a:t>Reliability and Quality Assurance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3088" y="836712"/>
            <a:ext cx="8001000" cy="5259288"/>
          </a:xfrm>
        </p:spPr>
        <p:txBody>
          <a:bodyPr/>
          <a:lstStyle/>
          <a:p>
            <a:r>
              <a:rPr lang="en-US" dirty="0" smtClean="0"/>
              <a:t>10mrem site boundary dose requirement (factor of ten less than legal requirement)</a:t>
            </a:r>
          </a:p>
          <a:p>
            <a:pPr lvl="1"/>
            <a:r>
              <a:rPr lang="en-US" dirty="0" smtClean="0">
                <a:ea typeface="ＭＳ Ｐゴシック" charset="0"/>
              </a:rPr>
              <a:t>Actual </a:t>
            </a:r>
            <a:r>
              <a:rPr lang="en-US" dirty="0">
                <a:ea typeface="ＭＳ Ｐゴシック" charset="0"/>
              </a:rPr>
              <a:t>contribution was 0.027-0.078 </a:t>
            </a:r>
            <a:r>
              <a:rPr lang="en-US" dirty="0" err="1">
                <a:ea typeface="ＭＳ Ｐゴシック" charset="0"/>
              </a:rPr>
              <a:t>mrem</a:t>
            </a:r>
            <a:r>
              <a:rPr lang="en-US" dirty="0">
                <a:ea typeface="ＭＳ Ｐゴシック" charset="0"/>
              </a:rPr>
              <a:t>/</a:t>
            </a:r>
            <a:r>
              <a:rPr lang="en-US" dirty="0" err="1">
                <a:ea typeface="ＭＳ Ｐゴシック" charset="0"/>
              </a:rPr>
              <a:t>yr</a:t>
            </a:r>
            <a:r>
              <a:rPr lang="en-US" dirty="0">
                <a:ea typeface="ＭＳ Ｐゴシック" charset="0"/>
              </a:rPr>
              <a:t> (0.05 </a:t>
            </a:r>
            <a:r>
              <a:rPr lang="en-US" dirty="0" err="1">
                <a:ea typeface="ＭＳ Ｐゴシック" charset="0"/>
              </a:rPr>
              <a:t>mrem</a:t>
            </a:r>
            <a:r>
              <a:rPr lang="en-US" dirty="0">
                <a:ea typeface="ＭＳ Ｐゴシック" charset="0"/>
              </a:rPr>
              <a:t>/</a:t>
            </a:r>
            <a:r>
              <a:rPr lang="en-US" dirty="0" err="1">
                <a:ea typeface="ＭＳ Ｐゴシック" charset="0"/>
              </a:rPr>
              <a:t>yr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avg</a:t>
            </a:r>
            <a:r>
              <a:rPr lang="en-US" dirty="0" smtClean="0">
                <a:ea typeface="ＭＳ Ｐゴシック" charset="0"/>
              </a:rPr>
              <a:t>) from neutrons and gammas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dirty="0" smtClean="0">
                <a:ea typeface="ＭＳ Ｐゴシック" charset="0"/>
              </a:rPr>
              <a:t>Tritium releases were below all regulatory requirements</a:t>
            </a:r>
          </a:p>
          <a:p>
            <a:pPr lvl="1"/>
            <a:r>
              <a:rPr lang="en-US" sz="1600" b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Annual </a:t>
            </a:r>
            <a:r>
              <a:rPr lang="en-US" sz="16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airborne releases of tritium (via stack): range of 62-260 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6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yr</a:t>
            </a:r>
            <a:r>
              <a:rPr lang="en-US" sz="16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, average was 131 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6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/yr. Limit was 500 </a:t>
            </a:r>
            <a:r>
              <a:rPr lang="en-US" sz="16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6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yr.</a:t>
            </a:r>
          </a:p>
          <a:p>
            <a:pPr lvl="1"/>
            <a:r>
              <a:rPr lang="en-US" sz="1800" b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Annual 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liquid tritium releases (to sanitary sewer system via TFTR Liquid Effluent Collection Tanks): range of 0.071-0.951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yr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, average was 0.322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/yr.  Limit was 1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Ci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</a:t>
            </a:r>
            <a:r>
              <a:rPr lang="en-US" sz="1800" b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yr.</a:t>
            </a:r>
          </a:p>
          <a:p>
            <a:pPr lvl="1"/>
            <a:r>
              <a:rPr lang="en-US" sz="1800" b="0" dirty="0" smtClean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Maximum 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Annual Individual Effective Dose Equivalent (at Site Boundary): range of 0.21-0.68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mrem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yr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, average was 0.40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mrem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/yr.  Limit was 10 </a:t>
            </a:r>
            <a:r>
              <a:rPr lang="en-US" sz="1800" b="0" dirty="0" err="1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mrem</a:t>
            </a:r>
            <a:r>
              <a:rPr lang="en-US" sz="1800" b="0" dirty="0">
                <a:solidFill>
                  <a:schemeClr val="tx1"/>
                </a:solidFill>
                <a:latin typeface="+mj-lt"/>
                <a:ea typeface="ＭＳ Ｐゴシック" charset="0"/>
                <a:cs typeface="Gill Sans"/>
              </a:rPr>
              <a:t>/yr.</a:t>
            </a:r>
          </a:p>
          <a:p>
            <a:pPr lvl="1"/>
            <a:endParaRPr lang="en-US" dirty="0">
              <a:latin typeface="+mj-lt"/>
              <a:ea typeface="ＭＳ Ｐゴシック" charset="0"/>
            </a:endParaRPr>
          </a:p>
          <a:p>
            <a:endParaRPr lang="en-US" sz="1800" b="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001000" cy="914400"/>
          </a:xfrm>
        </p:spPr>
        <p:txBody>
          <a:bodyPr/>
          <a:lstStyle/>
          <a:p>
            <a:r>
              <a:rPr lang="en-US" dirty="0" smtClean="0"/>
              <a:t>TFTR Had an Excellent Tritium Safety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7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69850"/>
            <a:ext cx="8572500" cy="11430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JET and TFTR were Designed to Perform </a:t>
            </a:r>
            <a:br>
              <a:rPr lang="en-US" sz="2400" dirty="0"/>
            </a:br>
            <a:r>
              <a:rPr lang="en-US" sz="2400" dirty="0"/>
              <a:t>Deuterium-Tritium </a:t>
            </a:r>
            <a:r>
              <a:rPr lang="en-US" sz="2400" dirty="0" smtClean="0"/>
              <a:t>Experiments and Did!</a:t>
            </a:r>
            <a:endParaRPr lang="en-US" dirty="0"/>
          </a:p>
        </p:txBody>
      </p:sp>
      <p:sp>
        <p:nvSpPr>
          <p:cNvPr id="760835" name="Line 3"/>
          <p:cNvSpPr>
            <a:spLocks noChangeShapeType="1"/>
          </p:cNvSpPr>
          <p:nvPr/>
        </p:nvSpPr>
        <p:spPr bwMode="auto">
          <a:xfrm>
            <a:off x="614363" y="866775"/>
            <a:ext cx="777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60838" name="Picture 6" descr="tftr.internal.jpg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593850"/>
            <a:ext cx="3683000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0839" name="Text Box 7"/>
          <p:cNvSpPr txBox="1">
            <a:spLocks noChangeArrowheads="1"/>
          </p:cNvSpPr>
          <p:nvPr/>
        </p:nvSpPr>
        <p:spPr bwMode="auto">
          <a:xfrm>
            <a:off x="6270927" y="925513"/>
            <a:ext cx="970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TFTR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60849" name="Picture 17" descr="Inside JET.JPG                                                 00000031Zip 100                        AB89E6C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576388"/>
            <a:ext cx="3363912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0850" name="Text Box 18"/>
          <p:cNvSpPr txBox="1">
            <a:spLocks noChangeArrowheads="1"/>
          </p:cNvSpPr>
          <p:nvPr/>
        </p:nvSpPr>
        <p:spPr bwMode="auto">
          <a:xfrm>
            <a:off x="2084784" y="957263"/>
            <a:ext cx="726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60851" name="Text Box 19"/>
          <p:cNvSpPr txBox="1">
            <a:spLocks noChangeArrowheads="1"/>
          </p:cNvSpPr>
          <p:nvPr/>
        </p:nvSpPr>
        <p:spPr bwMode="auto">
          <a:xfrm>
            <a:off x="587375" y="4144963"/>
            <a:ext cx="553402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06400" indent="101600"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1363"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149600" algn="dec"/>
                <a:tab pos="4691063" algn="dec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accent2"/>
                </a:solidFill>
                <a:latin typeface="Helvetica" charset="0"/>
              </a:rPr>
              <a:t>I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p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(MA)	4.0	2.7</a:t>
            </a:r>
          </a:p>
          <a:p>
            <a:r>
              <a:rPr lang="en-US" sz="2000">
                <a:solidFill>
                  <a:schemeClr val="accent2"/>
                </a:solidFill>
                <a:latin typeface="Helvetica" charset="0"/>
              </a:rPr>
              <a:t>B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T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(T)	3.6	5.6</a:t>
            </a:r>
          </a:p>
          <a:p>
            <a:r>
              <a:rPr lang="en-US" sz="2000">
                <a:solidFill>
                  <a:schemeClr val="accent2"/>
                </a:solidFill>
                <a:latin typeface="Helvetica" charset="0"/>
              </a:rPr>
              <a:t>P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DT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(MW)	16.1	10.6</a:t>
            </a:r>
          </a:p>
          <a:p>
            <a:r>
              <a:rPr lang="en-US" sz="2000">
                <a:solidFill>
                  <a:schemeClr val="accent2"/>
                </a:solidFill>
                <a:latin typeface="Helvetica" charset="0"/>
              </a:rPr>
              <a:t>P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DT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/P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in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=Q</a:t>
            </a:r>
            <a:r>
              <a:rPr lang="en-US" sz="2000" baseline="-25000">
                <a:solidFill>
                  <a:schemeClr val="accent2"/>
                </a:solidFill>
                <a:latin typeface="Helvetica" charset="0"/>
              </a:rPr>
              <a:t>DT</a:t>
            </a:r>
            <a:r>
              <a:rPr lang="en-US" sz="2000">
                <a:solidFill>
                  <a:schemeClr val="accent2"/>
                </a:solidFill>
                <a:latin typeface="Helvetica" charset="0"/>
              </a:rPr>
              <a:t>	0.64	0.27</a:t>
            </a:r>
          </a:p>
          <a:p>
            <a:endParaRPr lang="en-US" sz="2000">
              <a:solidFill>
                <a:schemeClr val="accent2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0000"/>
                </a:solidFill>
                <a:latin typeface="Helvetica" charset="0"/>
              </a:rPr>
              <a:t>Fusion Energy (GJ)	0.68	1.70</a:t>
            </a:r>
          </a:p>
          <a:p>
            <a:r>
              <a:rPr lang="en-US" sz="2000">
                <a:solidFill>
                  <a:srgbClr val="FF0000"/>
                </a:solidFill>
                <a:latin typeface="Helvetica" charset="0"/>
              </a:rPr>
              <a:t>Tritium Proc. (g)	99.3	99.</a:t>
            </a:r>
            <a:r>
              <a:rPr lang="en-US" b="0">
                <a:latin typeface="Helvetica" charset="0"/>
              </a:rPr>
              <a:t>	</a:t>
            </a:r>
          </a:p>
          <a:p>
            <a:endParaRPr lang="en-US" sz="28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Successful Demonstration of Decommissioning of a Fusion Facility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138" y="5732463"/>
            <a:ext cx="7848600" cy="685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•	</a:t>
            </a:r>
            <a:r>
              <a:rPr lang="en-US" sz="2400" dirty="0" smtClean="0"/>
              <a:t>Developed diamond wire cutting technique to safely disassemble the machine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</a:t>
            </a:r>
          </a:p>
        </p:txBody>
      </p:sp>
      <p:sp>
        <p:nvSpPr>
          <p:cNvPr id="771076" name="Text Box 4"/>
          <p:cNvSpPr txBox="1">
            <a:spLocks noChangeArrowheads="1"/>
          </p:cNvSpPr>
          <p:nvPr/>
        </p:nvSpPr>
        <p:spPr bwMode="auto">
          <a:xfrm>
            <a:off x="7764463" y="1530350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</a:rPr>
              <a:t>TFTR</a:t>
            </a:r>
          </a:p>
        </p:txBody>
      </p:sp>
      <p:pic>
        <p:nvPicPr>
          <p:cNvPr id="771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550"/>
            <a:ext cx="4883150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1083" name="Picture 11" descr="PB292817_no_orng.jpg                                           00026A44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100263"/>
            <a:ext cx="4833937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7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7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980728"/>
            <a:ext cx="8001000" cy="4343400"/>
          </a:xfrm>
        </p:spPr>
        <p:txBody>
          <a:bodyPr/>
          <a:lstStyle/>
          <a:p>
            <a:r>
              <a:rPr lang="en-US" dirty="0" smtClean="0"/>
              <a:t>Safe operation with D-T was demonstrated.</a:t>
            </a:r>
          </a:p>
          <a:p>
            <a:pPr lvl="1"/>
            <a:r>
              <a:rPr lang="en-US" dirty="0" smtClean="0"/>
              <a:t>Stakeholder (public and DOE) support is critical.</a:t>
            </a:r>
          </a:p>
          <a:p>
            <a:pPr lvl="1"/>
            <a:r>
              <a:rPr lang="en-US" dirty="0" smtClean="0"/>
              <a:t>Demonstrated D&amp;D of a tritium contaminated and neutron </a:t>
            </a:r>
            <a:r>
              <a:rPr lang="en-US" smtClean="0"/>
              <a:t>activated facility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Need to adapt to changing scientific, technical and regulatory results.</a:t>
            </a:r>
          </a:p>
          <a:p>
            <a:pPr lvl="1"/>
            <a:r>
              <a:rPr lang="en-US" dirty="0" smtClean="0"/>
              <a:t>Keep the goal in focus but question your assumptions and act.</a:t>
            </a:r>
          </a:p>
          <a:p>
            <a:pPr lvl="1"/>
            <a:endParaRPr lang="en-US" dirty="0"/>
          </a:p>
          <a:p>
            <a:r>
              <a:rPr lang="en-US" dirty="0" smtClean="0"/>
              <a:t>Regulatory and safety considerations are paramount.</a:t>
            </a:r>
          </a:p>
          <a:p>
            <a:pPr lvl="1"/>
            <a:r>
              <a:rPr lang="en-US" dirty="0" smtClean="0"/>
              <a:t>Affected everything we did.</a:t>
            </a:r>
          </a:p>
          <a:p>
            <a:pPr lvl="1"/>
            <a:endParaRPr lang="en-US" dirty="0"/>
          </a:p>
          <a:p>
            <a:r>
              <a:rPr lang="en-US" dirty="0" smtClean="0"/>
              <a:t>Demonstrated that it was possible to achieve scientific and technical goals within regulatory constraints.</a:t>
            </a:r>
          </a:p>
          <a:p>
            <a:pPr lvl="1"/>
            <a:r>
              <a:rPr lang="en-US" dirty="0" smtClean="0"/>
              <a:t>Scientific productivity and machine reliability improved during the D-T campaign!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7544" y="-35520"/>
            <a:ext cx="8001000" cy="914400"/>
          </a:xfrm>
        </p:spPr>
        <p:txBody>
          <a:bodyPr/>
          <a:lstStyle/>
          <a:p>
            <a:r>
              <a:rPr lang="en-US" dirty="0" smtClean="0"/>
              <a:t>What Did We Learn?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5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01000" cy="914400"/>
          </a:xfrm>
        </p:spPr>
        <p:txBody>
          <a:bodyPr/>
          <a:lstStyle/>
          <a:p>
            <a:r>
              <a:rPr lang="en-US" dirty="0" smtClean="0"/>
              <a:t>Dwight Eisenhower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1752600"/>
            <a:ext cx="8001000" cy="884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“In preparing for battle I have always found that plans are useless, but planning is indispensable.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11560" y="2780928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r>
              <a:rPr lang="en-US" dirty="0"/>
              <a:t>Garry Kasparov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3568" y="3861048"/>
            <a:ext cx="8001000" cy="8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accent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"It is better to have a bad plan than no plan."</a:t>
            </a:r>
          </a:p>
        </p:txBody>
      </p:sp>
    </p:spTree>
    <p:extLst>
      <p:ext uri="{BB962C8B-B14F-4D97-AF65-F5344CB8AC3E}">
        <p14:creationId xmlns:p14="http://schemas.microsoft.com/office/powerpoint/2010/main" val="416348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914400"/>
          </a:xfrm>
        </p:spPr>
        <p:txBody>
          <a:bodyPr/>
          <a:lstStyle/>
          <a:p>
            <a:r>
              <a:rPr lang="en-US" dirty="0" smtClean="0"/>
              <a:t>TFTR D-T Plan Was Revised Regularly to Reflect Scientific, Technical and Regulatory Changes</a:t>
            </a:r>
            <a:br>
              <a:rPr lang="en-US" dirty="0" smtClean="0"/>
            </a:br>
            <a:r>
              <a:rPr lang="en-US" sz="2400" dirty="0" smtClean="0"/>
              <a:t>1987, 1988, 1991, 1993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/>
              <a:t>Operational Scenarios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Machine Configuration and Modifications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Radiation Analysis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Tritium, Tritium Neutral Beams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Decommissioning, Mothballing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Training, Qualification and Certification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Radiation Safety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Reliability and Quality Assurance</a:t>
            </a:r>
          </a:p>
          <a:p>
            <a:r>
              <a:rPr lang="en-US" dirty="0" smtClean="0"/>
              <a:t>Schedule 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7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49696"/>
            <a:ext cx="8001000" cy="914400"/>
          </a:xfrm>
        </p:spPr>
        <p:txBody>
          <a:bodyPr/>
          <a:lstStyle/>
          <a:p>
            <a:r>
              <a:rPr lang="en-US" dirty="0" smtClean="0"/>
              <a:t>Machine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48680"/>
            <a:ext cx="4824536" cy="4343400"/>
          </a:xfrm>
        </p:spPr>
        <p:txBody>
          <a:bodyPr/>
          <a:lstStyle/>
          <a:p>
            <a:r>
              <a:rPr lang="en-US" dirty="0" smtClean="0"/>
              <a:t>Machine Design:</a:t>
            </a:r>
          </a:p>
          <a:p>
            <a:pPr lvl="1"/>
            <a:r>
              <a:rPr lang="en-US" dirty="0" smtClean="0"/>
              <a:t>Adiabatic compression</a:t>
            </a:r>
          </a:p>
          <a:p>
            <a:pPr lvl="1"/>
            <a:r>
              <a:rPr lang="en-US" dirty="0" err="1"/>
              <a:t>Bt</a:t>
            </a:r>
            <a:r>
              <a:rPr lang="en-US" dirty="0"/>
              <a:t>=5.2 T and </a:t>
            </a:r>
            <a:r>
              <a:rPr lang="en-US" dirty="0" err="1"/>
              <a:t>Ip</a:t>
            </a:r>
            <a:r>
              <a:rPr lang="en-US" dirty="0"/>
              <a:t>= </a:t>
            </a:r>
            <a:r>
              <a:rPr lang="en-US" dirty="0" smtClean="0"/>
              <a:t>2.5MA</a:t>
            </a:r>
          </a:p>
          <a:p>
            <a:pPr lvl="1"/>
            <a:r>
              <a:rPr lang="en-US" dirty="0" smtClean="0"/>
              <a:t>Three Co and 1 </a:t>
            </a:r>
            <a:r>
              <a:rPr lang="en-US" dirty="0" err="1" smtClean="0"/>
              <a:t>Ctr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lvl="1"/>
            <a:r>
              <a:rPr lang="en-US" dirty="0" smtClean="0"/>
              <a:t>Remote maintenance</a:t>
            </a:r>
          </a:p>
          <a:p>
            <a:r>
              <a:rPr lang="en-US" dirty="0" smtClean="0"/>
              <a:t>1988:</a:t>
            </a:r>
          </a:p>
          <a:p>
            <a:pPr lvl="1"/>
            <a:r>
              <a:rPr lang="en-US" dirty="0" smtClean="0"/>
              <a:t>Removed </a:t>
            </a:r>
            <a:r>
              <a:rPr lang="en-US" dirty="0" err="1" smtClean="0"/>
              <a:t>ZrAl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US" dirty="0" smtClean="0"/>
          </a:p>
          <a:p>
            <a:pPr lvl="1"/>
            <a:r>
              <a:rPr lang="en-US" dirty="0" smtClean="0"/>
              <a:t>Reconfigured NB to </a:t>
            </a:r>
            <a:r>
              <a:rPr lang="en-US" dirty="0" smtClean="0"/>
              <a:t>balance</a:t>
            </a:r>
          </a:p>
          <a:p>
            <a:pPr lvl="1"/>
            <a:r>
              <a:rPr lang="en-US" dirty="0"/>
              <a:t>Adiabatic compression was </a:t>
            </a:r>
            <a:r>
              <a:rPr lang="en-US" dirty="0" smtClean="0"/>
              <a:t>abandoned</a:t>
            </a:r>
            <a:endParaRPr lang="en-US" dirty="0"/>
          </a:p>
          <a:p>
            <a:r>
              <a:rPr lang="en-US" dirty="0" smtClean="0"/>
              <a:t>1991:</a:t>
            </a:r>
          </a:p>
          <a:p>
            <a:pPr lvl="1"/>
            <a:r>
              <a:rPr lang="en-US" dirty="0" smtClean="0"/>
              <a:t>Remote </a:t>
            </a:r>
            <a:r>
              <a:rPr lang="en-US" dirty="0" smtClean="0"/>
              <a:t>manipulator built by Karlsruhe was not installed and lithium blanket module funded by EPRI</a:t>
            </a:r>
          </a:p>
          <a:p>
            <a:r>
              <a:rPr lang="en-US" dirty="0" smtClean="0"/>
              <a:t>1993:</a:t>
            </a:r>
          </a:p>
          <a:p>
            <a:pPr lvl="1"/>
            <a:r>
              <a:rPr lang="en-US" dirty="0" smtClean="0"/>
              <a:t>Replaced water cooling for TF with </a:t>
            </a:r>
            <a:r>
              <a:rPr lang="en-US" dirty="0" err="1" smtClean="0"/>
              <a:t>flourinert</a:t>
            </a:r>
            <a:r>
              <a:rPr lang="en-US" dirty="0" smtClean="0"/>
              <a:t> for reliability</a:t>
            </a:r>
          </a:p>
          <a:p>
            <a:pPr lvl="1"/>
            <a:r>
              <a:rPr lang="en-US" dirty="0" err="1" smtClean="0"/>
              <a:t>Bt</a:t>
            </a:r>
            <a:r>
              <a:rPr lang="en-US" dirty="0" smtClean="0"/>
              <a:t>= 5.9 T and </a:t>
            </a:r>
            <a:r>
              <a:rPr lang="en-US" dirty="0" err="1" smtClean="0"/>
              <a:t>Ip</a:t>
            </a:r>
            <a:r>
              <a:rPr lang="en-US" dirty="0" smtClean="0"/>
              <a:t> = 3. MA during DT campaign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05064"/>
            <a:ext cx="2110765" cy="2708920"/>
          </a:xfrm>
          <a:prstGeom prst="rect">
            <a:avLst/>
          </a:prstGeom>
        </p:spPr>
      </p:pic>
      <p:pic>
        <p:nvPicPr>
          <p:cNvPr id="5" name="Picture 4" descr="82 TFTR011.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6" y="620688"/>
            <a:ext cx="515257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7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001000" cy="914400"/>
          </a:xfrm>
        </p:spPr>
        <p:txBody>
          <a:bodyPr/>
          <a:lstStyle/>
          <a:p>
            <a:r>
              <a:rPr lang="en-US" dirty="0" smtClean="0"/>
              <a:t>Radiation Shielding and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12776"/>
            <a:ext cx="4536504" cy="4343400"/>
          </a:xfrm>
        </p:spPr>
        <p:txBody>
          <a:bodyPr/>
          <a:lstStyle/>
          <a:p>
            <a:r>
              <a:rPr lang="en-US" dirty="0" smtClean="0"/>
              <a:t>Machine Design:</a:t>
            </a:r>
          </a:p>
          <a:p>
            <a:pPr lvl="1"/>
            <a:r>
              <a:rPr lang="en-US" dirty="0" smtClean="0"/>
              <a:t>Igloo</a:t>
            </a:r>
          </a:p>
          <a:p>
            <a:r>
              <a:rPr lang="en-US" dirty="0" smtClean="0"/>
              <a:t>1991:</a:t>
            </a:r>
          </a:p>
          <a:p>
            <a:pPr lvl="1"/>
            <a:r>
              <a:rPr lang="en-US" dirty="0" smtClean="0"/>
              <a:t>Igloo was omitted based on extensive site boundary measurements in DD and then in DT</a:t>
            </a:r>
          </a:p>
          <a:p>
            <a:pPr lvl="1"/>
            <a:r>
              <a:rPr lang="en-US" dirty="0" smtClean="0"/>
              <a:t>Additional shielding on north wall was installed</a:t>
            </a:r>
          </a:p>
          <a:p>
            <a:pPr lvl="1"/>
            <a:r>
              <a:rPr lang="en-US" dirty="0"/>
              <a:t>Detailed study of site specific climatology, along with a more rigorous evaluation of the potential worst case accident, demonstrated that the safety implications of tritium release from such an accident were less than expected (390 </a:t>
            </a:r>
            <a:r>
              <a:rPr lang="en-US" dirty="0" err="1"/>
              <a:t>mrem</a:t>
            </a:r>
            <a:r>
              <a:rPr lang="en-US" dirty="0"/>
              <a:t> instead of 2730 </a:t>
            </a:r>
            <a:r>
              <a:rPr lang="en-US" dirty="0" err="1"/>
              <a:t>mrem</a:t>
            </a:r>
            <a:r>
              <a:rPr lang="en-US" dirty="0"/>
              <a:t>).</a:t>
            </a:r>
          </a:p>
        </p:txBody>
      </p:sp>
      <p:pic>
        <p:nvPicPr>
          <p:cNvPr id="5" name="Picture 4" descr="89TFT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34" y="3573016"/>
            <a:ext cx="4034659" cy="306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94421">
            <a:off x="6047589" y="487956"/>
            <a:ext cx="2789355" cy="31948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 rot="757882">
            <a:off x="7531914" y="451776"/>
            <a:ext cx="1477727" cy="4320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3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620688"/>
            <a:ext cx="8001000" cy="4343400"/>
          </a:xfrm>
        </p:spPr>
        <p:txBody>
          <a:bodyPr/>
          <a:lstStyle/>
          <a:p>
            <a:r>
              <a:rPr lang="en-US" dirty="0" smtClean="0"/>
              <a:t>Transition from deuterium operation to D-T required large increase in formality and rigor due to TFTR being classified a Category 3 nuclear facility.</a:t>
            </a:r>
          </a:p>
          <a:p>
            <a:endParaRPr lang="en-US" dirty="0"/>
          </a:p>
          <a:p>
            <a:r>
              <a:rPr lang="en-US" dirty="0" smtClean="0"/>
              <a:t>Formal training, qualification and certification programs for tritium operators and Chief Operating Engineers</a:t>
            </a:r>
          </a:p>
          <a:p>
            <a:endParaRPr lang="en-US" dirty="0" smtClean="0"/>
          </a:p>
          <a:p>
            <a:r>
              <a:rPr lang="en-US" dirty="0"/>
              <a:t>In light of the problems in the Defense </a:t>
            </a:r>
            <a:r>
              <a:rPr lang="en-US" dirty="0" smtClean="0"/>
              <a:t>facilities and tritium release at BNL </a:t>
            </a:r>
            <a:r>
              <a:rPr lang="en-US" dirty="0"/>
              <a:t>increased emphasis was placed on safety and environmental concerns just as we were preparing for </a:t>
            </a:r>
            <a:r>
              <a:rPr lang="en-US" dirty="0" smtClean="0"/>
              <a:t>D-T</a:t>
            </a:r>
            <a:endParaRPr lang="en-US" dirty="0"/>
          </a:p>
          <a:p>
            <a:pPr lvl="1"/>
            <a:r>
              <a:rPr lang="en-US" dirty="0"/>
              <a:t>A perfect storm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smtClean="0"/>
              <a:t>The Tiger Teams in 1990 were a wake up call for the expectations for a nuclear facility.</a:t>
            </a:r>
          </a:p>
          <a:p>
            <a:endParaRPr lang="en-US" dirty="0" smtClean="0"/>
          </a:p>
          <a:p>
            <a:r>
              <a:rPr lang="en-US" dirty="0" smtClean="0"/>
              <a:t>Successfully made the transition and implemented Conduct of Operations requirements.</a:t>
            </a:r>
          </a:p>
          <a:p>
            <a:pPr lvl="1"/>
            <a:r>
              <a:rPr lang="en-US" dirty="0" smtClean="0"/>
              <a:t>Despite the increased formality had a record number of PRLs!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648072"/>
          </a:xfrm>
        </p:spPr>
        <p:txBody>
          <a:bodyPr/>
          <a:lstStyle/>
          <a:p>
            <a:r>
              <a:rPr lang="en-US" dirty="0"/>
              <a:t>Training, Qualification and Certification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3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836712"/>
            <a:ext cx="8001000" cy="5043264"/>
          </a:xfrm>
        </p:spPr>
        <p:txBody>
          <a:bodyPr/>
          <a:lstStyle/>
          <a:p>
            <a:r>
              <a:rPr lang="en-US" dirty="0" smtClean="0"/>
              <a:t>Environmental Reviews:</a:t>
            </a:r>
          </a:p>
          <a:p>
            <a:pPr lvl="1"/>
            <a:r>
              <a:rPr lang="en-US" dirty="0" smtClean="0"/>
              <a:t>1975 (FES) worst case accident 1.3kCi HTO</a:t>
            </a:r>
          </a:p>
          <a:p>
            <a:pPr lvl="1"/>
            <a:r>
              <a:rPr lang="en-US" dirty="0" smtClean="0"/>
              <a:t>1990-92 (EA) 25 </a:t>
            </a:r>
            <a:r>
              <a:rPr lang="en-US" dirty="0" err="1" smtClean="0"/>
              <a:t>kCi</a:t>
            </a:r>
            <a:r>
              <a:rPr lang="en-US" dirty="0" smtClean="0"/>
              <a:t> HTO</a:t>
            </a:r>
          </a:p>
          <a:p>
            <a:pPr lvl="2"/>
            <a:r>
              <a:rPr lang="en-US" dirty="0" smtClean="0"/>
              <a:t>Extensive review by DOE, NJ Department of Environmental Protection</a:t>
            </a:r>
          </a:p>
          <a:p>
            <a:pPr lvl="2"/>
            <a:r>
              <a:rPr lang="en-US" dirty="0" smtClean="0"/>
              <a:t>Two public meetings at PPPL</a:t>
            </a:r>
          </a:p>
          <a:p>
            <a:pPr lvl="2"/>
            <a:r>
              <a:rPr lang="en-US" dirty="0" smtClean="0"/>
              <a:t>Finding of No Significant Impact January 1992</a:t>
            </a:r>
          </a:p>
          <a:p>
            <a:pPr lvl="2"/>
            <a:r>
              <a:rPr lang="en-US" dirty="0" smtClean="0"/>
              <a:t>Issues identified:</a:t>
            </a:r>
          </a:p>
          <a:p>
            <a:pPr lvl="3"/>
            <a:r>
              <a:rPr lang="en-US" dirty="0" smtClean="0"/>
              <a:t> lack of sufficient inventory of tritium shipping containers led to construction of tritium purification system</a:t>
            </a:r>
          </a:p>
          <a:p>
            <a:pPr lvl="3"/>
            <a:r>
              <a:rPr lang="en-US" dirty="0" smtClean="0"/>
              <a:t>underestimate of retention in the torus</a:t>
            </a:r>
          </a:p>
          <a:p>
            <a:pPr lvl="2"/>
            <a:r>
              <a:rPr lang="en-US" dirty="0" smtClean="0"/>
              <a:t>Final approval in Jan. 1993</a:t>
            </a:r>
          </a:p>
          <a:p>
            <a:r>
              <a:rPr lang="en-US" dirty="0" smtClean="0"/>
              <a:t>Safety Reviews</a:t>
            </a:r>
          </a:p>
          <a:p>
            <a:pPr lvl="1"/>
            <a:r>
              <a:rPr lang="en-US" dirty="0" smtClean="0"/>
              <a:t>Preliminary Safety Review 1975 prior to authorization for construction</a:t>
            </a:r>
          </a:p>
          <a:p>
            <a:pPr lvl="1"/>
            <a:r>
              <a:rPr lang="en-US" dirty="0" smtClean="0"/>
              <a:t>Final Safety Review (1982) prior to first plasma</a:t>
            </a:r>
          </a:p>
          <a:p>
            <a:pPr lvl="1"/>
            <a:r>
              <a:rPr lang="en-US" dirty="0" smtClean="0"/>
              <a:t>Updated Final Safety Review (1993)</a:t>
            </a:r>
          </a:p>
          <a:p>
            <a:pPr lvl="1"/>
            <a:r>
              <a:rPr lang="en-US" dirty="0" smtClean="0"/>
              <a:t>Technical Safety Requirements, </a:t>
            </a:r>
            <a:r>
              <a:rPr lang="en-US" dirty="0" err="1" smtClean="0"/>
              <a:t>Unreviewed</a:t>
            </a:r>
            <a:r>
              <a:rPr lang="en-US" dirty="0" smtClean="0"/>
              <a:t> Safety Question Determination,  Operating Parameter Requirements etc.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8289032" cy="914400"/>
          </a:xfrm>
        </p:spPr>
        <p:txBody>
          <a:bodyPr/>
          <a:lstStyle/>
          <a:p>
            <a:r>
              <a:rPr lang="en-US" sz="2400" dirty="0" smtClean="0"/>
              <a:t>Extensive Review of Safety and Environment 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57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01000" cy="914400"/>
          </a:xfrm>
        </p:spPr>
        <p:txBody>
          <a:bodyPr/>
          <a:lstStyle/>
          <a:p>
            <a:r>
              <a:rPr lang="en-US" dirty="0" smtClean="0"/>
              <a:t>Tritium, Tritium Pellet Injector, </a:t>
            </a:r>
            <a:br>
              <a:rPr lang="en-US" dirty="0" smtClean="0"/>
            </a:br>
            <a:r>
              <a:rPr lang="en-US" dirty="0" smtClean="0"/>
              <a:t>Tritium Neutral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136904" cy="4343400"/>
          </a:xfrm>
        </p:spPr>
        <p:txBody>
          <a:bodyPr/>
          <a:lstStyle/>
          <a:p>
            <a:r>
              <a:rPr lang="en-US" dirty="0" smtClean="0"/>
              <a:t>Machine Design</a:t>
            </a:r>
          </a:p>
          <a:p>
            <a:pPr lvl="1"/>
            <a:r>
              <a:rPr lang="en-US" dirty="0" smtClean="0"/>
              <a:t>Tritium fueling by gas injection</a:t>
            </a:r>
          </a:p>
          <a:p>
            <a:pPr lvl="2"/>
            <a:r>
              <a:rPr lang="en-US" dirty="0" smtClean="0"/>
              <a:t>Low on-site tritium inventory of 5g </a:t>
            </a:r>
          </a:p>
          <a:p>
            <a:pPr marL="947737" lvl="2" indent="0">
              <a:buNone/>
            </a:pPr>
            <a:r>
              <a:rPr lang="en-US" dirty="0"/>
              <a:t> </a:t>
            </a:r>
            <a:r>
              <a:rPr lang="en-US" dirty="0" smtClean="0"/>
              <a:t>  (2.5g in process)</a:t>
            </a:r>
          </a:p>
          <a:p>
            <a:pPr lvl="1"/>
            <a:r>
              <a:rPr lang="en-US" dirty="0" smtClean="0"/>
              <a:t>Retention was not identified</a:t>
            </a:r>
          </a:p>
          <a:p>
            <a:pPr marL="477838" lvl="1" indent="0">
              <a:buNone/>
            </a:pPr>
            <a:r>
              <a:rPr lang="en-US" dirty="0"/>
              <a:t>	</a:t>
            </a:r>
            <a:r>
              <a:rPr lang="en-US" dirty="0" smtClean="0"/>
              <a:t>as a significant issue</a:t>
            </a:r>
          </a:p>
          <a:p>
            <a:pPr lvl="1"/>
            <a:r>
              <a:rPr lang="en-US" dirty="0" smtClean="0"/>
              <a:t>Deuterium beams</a:t>
            </a:r>
          </a:p>
          <a:p>
            <a:r>
              <a:rPr lang="en-US" dirty="0" smtClean="0"/>
              <a:t>1987/1988</a:t>
            </a:r>
          </a:p>
          <a:p>
            <a:pPr lvl="1"/>
            <a:r>
              <a:rPr lang="en-US" dirty="0" err="1" smtClean="0"/>
              <a:t>Supershots</a:t>
            </a:r>
            <a:r>
              <a:rPr lang="en-US" dirty="0" smtClean="0"/>
              <a:t> and modeling identified the need for tritium neutral beams</a:t>
            </a:r>
          </a:p>
          <a:p>
            <a:pPr lvl="2"/>
            <a:r>
              <a:rPr lang="en-US" dirty="0" smtClean="0"/>
              <a:t>Very large increase in tritium processing requirements</a:t>
            </a:r>
          </a:p>
          <a:p>
            <a:pPr lvl="2"/>
            <a:r>
              <a:rPr lang="en-US" dirty="0" smtClean="0"/>
              <a:t>Most of the tritium went to the neutralizer and not the plasma</a:t>
            </a:r>
          </a:p>
          <a:p>
            <a:pPr lvl="1"/>
            <a:r>
              <a:rPr lang="en-US" dirty="0" smtClean="0"/>
              <a:t>Planned on incorporating tritium pellet injection</a:t>
            </a:r>
          </a:p>
          <a:p>
            <a:pPr lvl="1"/>
            <a:r>
              <a:rPr lang="en-US" dirty="0" smtClean="0"/>
              <a:t>Recognized that retention in graphite PFCs was a serious constraint</a:t>
            </a:r>
          </a:p>
          <a:p>
            <a:endParaRPr lang="en-US" dirty="0"/>
          </a:p>
        </p:txBody>
      </p:sp>
      <p:pic>
        <p:nvPicPr>
          <p:cNvPr id="4" name="Picture 6" descr="tftr.internal.jpg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844776" cy="2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6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01000" cy="914400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rgbClr val="2D2D8A"/>
                </a:solidFill>
              </a:rPr>
              <a:t>Tritium, Tritium Pellet Injector, </a:t>
            </a:r>
            <a:br>
              <a:rPr lang="en-US" dirty="0" smtClean="0">
                <a:solidFill>
                  <a:srgbClr val="2D2D8A"/>
                </a:solidFill>
              </a:rPr>
            </a:br>
            <a:r>
              <a:rPr lang="en-US" dirty="0" smtClean="0">
                <a:solidFill>
                  <a:srgbClr val="2D2D8A"/>
                </a:solidFill>
              </a:rPr>
              <a:t>Tritium Neutral Beams (Cont.)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001000" cy="4343400"/>
          </a:xfrm>
        </p:spPr>
        <p:txBody>
          <a:bodyPr/>
          <a:lstStyle/>
          <a:p>
            <a:r>
              <a:rPr lang="en-US" dirty="0" smtClean="0"/>
              <a:t>1993</a:t>
            </a:r>
          </a:p>
          <a:p>
            <a:pPr lvl="1"/>
            <a:r>
              <a:rPr lang="en-US" dirty="0" smtClean="0"/>
              <a:t>Abandoned tritium pellet injection due to budget constraints</a:t>
            </a:r>
          </a:p>
          <a:p>
            <a:pPr lvl="1"/>
            <a:r>
              <a:rPr lang="en-US" dirty="0" smtClean="0"/>
              <a:t>Concern identified with availability of UC-609 tritium shipping containers</a:t>
            </a:r>
          </a:p>
          <a:p>
            <a:pPr lvl="2"/>
            <a:r>
              <a:rPr lang="en-US" dirty="0" smtClean="0"/>
              <a:t>Backup plan implemented to do on-site tritium processing</a:t>
            </a:r>
          </a:p>
          <a:p>
            <a:pPr lvl="3"/>
            <a:r>
              <a:rPr lang="en-US" dirty="0" smtClean="0"/>
              <a:t>Successfully implemented during DT campaign</a:t>
            </a:r>
          </a:p>
          <a:p>
            <a:pPr lvl="3"/>
            <a:r>
              <a:rPr lang="en-US" dirty="0" smtClean="0"/>
              <a:t>Very challenging due to low tritium inventory limits</a:t>
            </a:r>
          </a:p>
          <a:p>
            <a:pPr lvl="1"/>
            <a:r>
              <a:rPr lang="en-US" dirty="0" smtClean="0"/>
              <a:t>Put in place very stringent tritium accountability measures</a:t>
            </a:r>
          </a:p>
          <a:p>
            <a:r>
              <a:rPr lang="en-US" i="1" dirty="0" smtClean="0"/>
              <a:t>Final result:</a:t>
            </a:r>
          </a:p>
          <a:p>
            <a:pPr lvl="1"/>
            <a:r>
              <a:rPr lang="en-US" i="1" dirty="0" smtClean="0"/>
              <a:t>Operated the tritium systems very successfully and satisfied accountability requirements</a:t>
            </a:r>
          </a:p>
          <a:p>
            <a:pPr lvl="1"/>
            <a:r>
              <a:rPr lang="en-US" i="1" dirty="0" smtClean="0"/>
              <a:t>Tritium beams were more reliable than deuterium beams</a:t>
            </a:r>
          </a:p>
          <a:p>
            <a:pPr lvl="1"/>
            <a:r>
              <a:rPr lang="en-US" i="1" dirty="0" smtClean="0"/>
              <a:t>Round-the-clock operation of the tritium systems was done safely and successfully</a:t>
            </a:r>
          </a:p>
          <a:p>
            <a:pPr lvl="1"/>
            <a:r>
              <a:rPr lang="en-US" i="1" dirty="0" smtClean="0"/>
              <a:t>On-site tritium purification system was operated</a:t>
            </a:r>
            <a:r>
              <a:rPr lang="en-US" i="1" dirty="0"/>
              <a:t>. </a:t>
            </a:r>
            <a:r>
              <a:rPr lang="en-US" i="1" dirty="0" smtClean="0"/>
              <a:t> </a:t>
            </a:r>
            <a:r>
              <a:rPr lang="en-US" i="1" dirty="0"/>
              <a:t>First closed cycle reprocessing of Tritium on an operating </a:t>
            </a:r>
            <a:r>
              <a:rPr lang="en-US" i="1" dirty="0" err="1"/>
              <a:t>tokamak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58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pitchFamily="-2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pitchFamily="-29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ITER_PPTemplate (2)</Template>
  <TotalTime>12343</TotalTime>
  <Words>1112</Words>
  <Application>Microsoft Macintosh PowerPoint</Application>
  <PresentationFormat>On-screen Show (4:3)</PresentationFormat>
  <Paragraphs>167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ITER_PPTemplate (2)</vt:lpstr>
      <vt:lpstr>Preparing for TFTR D-T Experiments     </vt:lpstr>
      <vt:lpstr>Dwight Eisenhower</vt:lpstr>
      <vt:lpstr>TFTR D-T Plan Was Revised Regularly to Reflect Scientific, Technical and Regulatory Changes 1987, 1988, 1991, 1993</vt:lpstr>
      <vt:lpstr>Machine Configuration</vt:lpstr>
      <vt:lpstr>Radiation Shielding and Analysis</vt:lpstr>
      <vt:lpstr>Training, Qualification and Certification </vt:lpstr>
      <vt:lpstr>Extensive Review of Safety and Environment Analysis</vt:lpstr>
      <vt:lpstr>Tritium, Tritium Pellet Injector,  Tritium Neutral Beams</vt:lpstr>
      <vt:lpstr>Tritium, Tritium Pellet Injector,  Tritium Neutral Beams (Cont.)</vt:lpstr>
      <vt:lpstr>Main Items in the D-T Prep Project</vt:lpstr>
      <vt:lpstr>Reliability and Quality Assurance </vt:lpstr>
      <vt:lpstr>TFTR Had an Excellent Tritium Safety Record</vt:lpstr>
      <vt:lpstr>JET and TFTR were Designed to Perform  Deuterium-Tritium Experiments and Did!</vt:lpstr>
      <vt:lpstr>Successful Demonstration of Decommissioning of a Fusion Facility</vt:lpstr>
      <vt:lpstr>What Did We Learn?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ITER</dc:creator>
  <cp:lastModifiedBy>Rich Hawryluk</cp:lastModifiedBy>
  <cp:revision>605</cp:revision>
  <cp:lastPrinted>2012-07-24T09:10:30Z</cp:lastPrinted>
  <dcterms:created xsi:type="dcterms:W3CDTF">2008-10-19T15:59:39Z</dcterms:created>
  <dcterms:modified xsi:type="dcterms:W3CDTF">2014-05-27T12:16:36Z</dcterms:modified>
</cp:coreProperties>
</file>